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</p:embeddedFont>
    <p:embeddedFont>
      <p:font typeface="Raleway Bold" charset="0"/>
      <p:regular r:id="rId30"/>
    </p:embeddedFont>
    <p:embeddedFont>
      <p:font typeface="Raleway Medium" pitchFamily="2" charset="0"/>
      <p:regular r:id="rId31"/>
    </p:embeddedFont>
    <p:embeddedFont>
      <p:font typeface="Raleway Semi-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JEY EZEKIEL JEYAKUMAR" userId="bb2b39d2-155d-4e8f-afd6-9fb4b37057e2" providerId="ADAL" clId="{4BBA7D66-568C-46D4-9324-AD046121FC14}"/>
    <pc:docChg chg="undo custSel modSld">
      <pc:chgData name="REJEY EZEKIEL JEYAKUMAR" userId="bb2b39d2-155d-4e8f-afd6-9fb4b37057e2" providerId="ADAL" clId="{4BBA7D66-568C-46D4-9324-AD046121FC14}" dt="2024-01-02T03:16:42.130" v="1" actId="1076"/>
      <pc:docMkLst>
        <pc:docMk/>
      </pc:docMkLst>
      <pc:sldChg chg="modSp mod">
        <pc:chgData name="REJEY EZEKIEL JEYAKUMAR" userId="bb2b39d2-155d-4e8f-afd6-9fb4b37057e2" providerId="ADAL" clId="{4BBA7D66-568C-46D4-9324-AD046121FC14}" dt="2024-01-02T03:16:42.130" v="1" actId="1076"/>
        <pc:sldMkLst>
          <pc:docMk/>
          <pc:sldMk cId="0" sldId="275"/>
        </pc:sldMkLst>
        <pc:spChg chg="mod">
          <ac:chgData name="REJEY EZEKIEL JEYAKUMAR" userId="bb2b39d2-155d-4e8f-afd6-9fb4b37057e2" providerId="ADAL" clId="{4BBA7D66-568C-46D4-9324-AD046121FC14}" dt="2024-01-02T03:16:42.130" v="1" actId="1076"/>
          <ac:spMkLst>
            <pc:docMk/>
            <pc:sldMk cId="0" sldId="275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9.svg"/><Relationship Id="rId7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219200" y="3411026"/>
            <a:ext cx="10488850" cy="284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746"/>
              </a:lnSpc>
            </a:pPr>
            <a:r>
              <a:rPr lang="en-US" sz="11940" spc="-549">
                <a:solidFill>
                  <a:srgbClr val="00694C"/>
                </a:solidFill>
                <a:latin typeface="Raleway Medium"/>
              </a:rPr>
              <a:t>Air Quality and its Effects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7634759"/>
            <a:ext cx="9179504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ST1510 Programming for Data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By: Rejey Ezekiel (2348935)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3835" y="6527161"/>
            <a:ext cx="5069374" cy="3519565"/>
          </a:xfrm>
          <a:custGeom>
            <a:avLst/>
            <a:gdLst/>
            <a:ahLst/>
            <a:cxnLst/>
            <a:rect l="l" t="t" r="r" b="b"/>
            <a:pathLst>
              <a:path w="5069374" h="3519565">
                <a:moveTo>
                  <a:pt x="0" y="0"/>
                </a:moveTo>
                <a:lnTo>
                  <a:pt x="5069374" y="0"/>
                </a:lnTo>
                <a:lnTo>
                  <a:pt x="5069374" y="3519565"/>
                </a:lnTo>
                <a:lnTo>
                  <a:pt x="0" y="351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0" y="7605484"/>
            <a:ext cx="3374906" cy="2681516"/>
          </a:xfrm>
          <a:custGeom>
            <a:avLst/>
            <a:gdLst/>
            <a:ahLst/>
            <a:cxnLst/>
            <a:rect l="l" t="t" r="r" b="b"/>
            <a:pathLst>
              <a:path w="3374906" h="2681516">
                <a:moveTo>
                  <a:pt x="0" y="0"/>
                </a:moveTo>
                <a:lnTo>
                  <a:pt x="3374906" y="0"/>
                </a:lnTo>
                <a:lnTo>
                  <a:pt x="3374906" y="2681516"/>
                </a:lnTo>
                <a:lnTo>
                  <a:pt x="0" y="2681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408306" y="405090"/>
            <a:ext cx="2515628" cy="2537834"/>
          </a:xfrm>
          <a:custGeom>
            <a:avLst/>
            <a:gdLst/>
            <a:ahLst/>
            <a:cxnLst/>
            <a:rect l="l" t="t" r="r" b="b"/>
            <a:pathLst>
              <a:path w="2515628" h="2537834">
                <a:moveTo>
                  <a:pt x="0" y="0"/>
                </a:moveTo>
                <a:lnTo>
                  <a:pt x="2515627" y="0"/>
                </a:lnTo>
                <a:lnTo>
                  <a:pt x="2515627" y="2537834"/>
                </a:lnTo>
                <a:lnTo>
                  <a:pt x="0" y="253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3768739" y="3389936"/>
            <a:ext cx="11639567" cy="295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4305" spc="-198">
                <a:solidFill>
                  <a:srgbClr val="00694C"/>
                </a:solidFill>
                <a:latin typeface="Raleway"/>
              </a:rPr>
              <a:t>Its Always important to also understand the datasets information as not all data can and will be a integer or float.</a:t>
            </a:r>
          </a:p>
          <a:p>
            <a:pPr algn="ctr">
              <a:lnSpc>
                <a:spcPts val="3875"/>
              </a:lnSpc>
            </a:pPr>
            <a:endParaRPr lang="en-US" sz="4305" spc="-198">
              <a:solidFill>
                <a:srgbClr val="00694C"/>
              </a:solidFill>
              <a:latin typeface="Raleway"/>
            </a:endParaRPr>
          </a:p>
          <a:p>
            <a:pPr algn="ctr">
              <a:lnSpc>
                <a:spcPts val="3875"/>
              </a:lnSpc>
            </a:pPr>
            <a:r>
              <a:rPr lang="en-US" sz="4305" spc="-198">
                <a:solidFill>
                  <a:srgbClr val="00694C"/>
                </a:solidFill>
                <a:latin typeface="Raleway"/>
              </a:rPr>
              <a:t>Therefore using .info in pandas allows us a quick way to view the datatypes used in the dataset.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2899" y="700365"/>
            <a:ext cx="6991247" cy="256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56"/>
              </a:lnSpc>
            </a:pPr>
            <a:r>
              <a:rPr lang="en-US" sz="10729" spc="-493">
                <a:solidFill>
                  <a:srgbClr val="00694C"/>
                </a:solidFill>
                <a:latin typeface="Raleway Bold"/>
              </a:rPr>
              <a:t>Dataset Information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16949"/>
            <a:ext cx="6253164" cy="5841351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612937" y="4103526"/>
            <a:ext cx="9314810" cy="4468198"/>
          </a:xfrm>
          <a:custGeom>
            <a:avLst/>
            <a:gdLst/>
            <a:ahLst/>
            <a:cxnLst/>
            <a:rect l="l" t="t" r="r" b="b"/>
            <a:pathLst>
              <a:path w="9314810" h="4468198">
                <a:moveTo>
                  <a:pt x="0" y="0"/>
                </a:moveTo>
                <a:lnTo>
                  <a:pt x="9314810" y="0"/>
                </a:lnTo>
                <a:lnTo>
                  <a:pt x="9314810" y="4468198"/>
                </a:lnTo>
                <a:lnTo>
                  <a:pt x="0" y="446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6525551" y="8220003"/>
            <a:ext cx="1743794" cy="2066997"/>
          </a:xfrm>
          <a:custGeom>
            <a:avLst/>
            <a:gdLst/>
            <a:ahLst/>
            <a:cxnLst/>
            <a:rect l="l" t="t" r="r" b="b"/>
            <a:pathLst>
              <a:path w="1743794" h="2066997">
                <a:moveTo>
                  <a:pt x="0" y="0"/>
                </a:moveTo>
                <a:lnTo>
                  <a:pt x="1743794" y="0"/>
                </a:lnTo>
                <a:lnTo>
                  <a:pt x="1743794" y="2066997"/>
                </a:lnTo>
                <a:lnTo>
                  <a:pt x="0" y="2066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3707748" y="428291"/>
            <a:ext cx="2423075" cy="2726386"/>
          </a:xfrm>
          <a:custGeom>
            <a:avLst/>
            <a:gdLst/>
            <a:ahLst/>
            <a:cxnLst/>
            <a:rect l="l" t="t" r="r" b="b"/>
            <a:pathLst>
              <a:path w="2423075" h="2726386">
                <a:moveTo>
                  <a:pt x="0" y="0"/>
                </a:moveTo>
                <a:lnTo>
                  <a:pt x="2423075" y="0"/>
                </a:lnTo>
                <a:lnTo>
                  <a:pt x="2423075" y="2726386"/>
                </a:lnTo>
                <a:lnTo>
                  <a:pt x="0" y="2726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275407" y="1272543"/>
            <a:ext cx="16040100" cy="13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66"/>
              </a:lnSpc>
            </a:pPr>
            <a:r>
              <a:rPr lang="en-US" sz="10740" spc="-494">
                <a:solidFill>
                  <a:srgbClr val="FBF6F1"/>
                </a:solidFill>
                <a:latin typeface="Raleway Medium"/>
              </a:rPr>
              <a:t>Cleaning the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3828" y="3754779"/>
            <a:ext cx="5345779" cy="508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  <a:spcBef>
                <a:spcPct val="0"/>
              </a:spcBef>
            </a:pPr>
            <a:r>
              <a:rPr lang="en-US" sz="3626">
                <a:solidFill>
                  <a:srgbClr val="00694C"/>
                </a:solidFill>
                <a:latin typeface="Raleway Bold"/>
              </a:rPr>
              <a:t>Since my datasets DF2 and DF3 has many unnecessary Columns Like Rank, ICD and Classification i will need to clean the dataset to only have important details.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56841" y="5305536"/>
            <a:ext cx="10477232" cy="3695545"/>
            <a:chOff x="0" y="0"/>
            <a:chExt cx="2335948" cy="823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948" cy="823939"/>
            </a:xfrm>
            <a:custGeom>
              <a:avLst/>
              <a:gdLst/>
              <a:ahLst/>
              <a:cxnLst/>
              <a:rect l="l" t="t" r="r" b="b"/>
              <a:pathLst>
                <a:path w="2335948" h="823939">
                  <a:moveTo>
                    <a:pt x="5911" y="0"/>
                  </a:moveTo>
                  <a:lnTo>
                    <a:pt x="2330037" y="0"/>
                  </a:lnTo>
                  <a:cubicBezTo>
                    <a:pt x="2331605" y="0"/>
                    <a:pt x="2333108" y="623"/>
                    <a:pt x="2334217" y="1731"/>
                  </a:cubicBezTo>
                  <a:cubicBezTo>
                    <a:pt x="2335325" y="2840"/>
                    <a:pt x="2335948" y="4344"/>
                    <a:pt x="2335948" y="5911"/>
                  </a:cubicBezTo>
                  <a:lnTo>
                    <a:pt x="2335948" y="818028"/>
                  </a:lnTo>
                  <a:cubicBezTo>
                    <a:pt x="2335948" y="819596"/>
                    <a:pt x="2335325" y="821099"/>
                    <a:pt x="2334217" y="822208"/>
                  </a:cubicBezTo>
                  <a:cubicBezTo>
                    <a:pt x="2333108" y="823316"/>
                    <a:pt x="2331605" y="823939"/>
                    <a:pt x="2330037" y="823939"/>
                  </a:cubicBezTo>
                  <a:lnTo>
                    <a:pt x="5911" y="823939"/>
                  </a:lnTo>
                  <a:cubicBezTo>
                    <a:pt x="4344" y="823939"/>
                    <a:pt x="2840" y="823316"/>
                    <a:pt x="1731" y="822208"/>
                  </a:cubicBezTo>
                  <a:cubicBezTo>
                    <a:pt x="623" y="821099"/>
                    <a:pt x="0" y="819596"/>
                    <a:pt x="0" y="818028"/>
                  </a:cubicBezTo>
                  <a:lnTo>
                    <a:pt x="0" y="5911"/>
                  </a:lnTo>
                  <a:cubicBezTo>
                    <a:pt x="0" y="4344"/>
                    <a:pt x="623" y="2840"/>
                    <a:pt x="1731" y="1731"/>
                  </a:cubicBezTo>
                  <a:cubicBezTo>
                    <a:pt x="2840" y="623"/>
                    <a:pt x="4344" y="0"/>
                    <a:pt x="5911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35948" cy="86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56841" y="2994561"/>
            <a:ext cx="10477232" cy="2148939"/>
          </a:xfrm>
          <a:custGeom>
            <a:avLst/>
            <a:gdLst/>
            <a:ahLst/>
            <a:cxnLst/>
            <a:rect l="l" t="t" r="r" b="b"/>
            <a:pathLst>
              <a:path w="10477232" h="2148939">
                <a:moveTo>
                  <a:pt x="0" y="0"/>
                </a:moveTo>
                <a:lnTo>
                  <a:pt x="10477232" y="0"/>
                </a:lnTo>
                <a:lnTo>
                  <a:pt x="10477232" y="2148939"/>
                </a:lnTo>
                <a:lnTo>
                  <a:pt x="0" y="214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21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3623595" y="1791484"/>
            <a:ext cx="2177308" cy="2189249"/>
          </a:xfrm>
          <a:custGeom>
            <a:avLst/>
            <a:gdLst/>
            <a:ahLst/>
            <a:cxnLst/>
            <a:rect l="l" t="t" r="r" b="b"/>
            <a:pathLst>
              <a:path w="2177308" h="2189249">
                <a:moveTo>
                  <a:pt x="0" y="0"/>
                </a:moveTo>
                <a:lnTo>
                  <a:pt x="2177307" y="0"/>
                </a:lnTo>
                <a:lnTo>
                  <a:pt x="2177307" y="2189249"/>
                </a:lnTo>
                <a:lnTo>
                  <a:pt x="0" y="218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2110820" y="6172200"/>
            <a:ext cx="3513010" cy="4114800"/>
          </a:xfrm>
          <a:custGeom>
            <a:avLst/>
            <a:gdLst/>
            <a:ahLst/>
            <a:cxnLst/>
            <a:rect l="l" t="t" r="r" b="b"/>
            <a:pathLst>
              <a:path w="3513010" h="4114800">
                <a:moveTo>
                  <a:pt x="0" y="0"/>
                </a:moveTo>
                <a:lnTo>
                  <a:pt x="3513011" y="0"/>
                </a:lnTo>
                <a:lnTo>
                  <a:pt x="3513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275407" y="1272543"/>
            <a:ext cx="16040100" cy="133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66"/>
              </a:lnSpc>
            </a:pPr>
            <a:r>
              <a:rPr lang="en-US" sz="10740" spc="-494">
                <a:solidFill>
                  <a:srgbClr val="FBF6F1"/>
                </a:solidFill>
                <a:latin typeface="Raleway Medium"/>
              </a:rPr>
              <a:t>Cleaning the dataset Pt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4227" y="5666587"/>
            <a:ext cx="10202462" cy="289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4"/>
              </a:lnSpc>
              <a:spcBef>
                <a:spcPct val="0"/>
              </a:spcBef>
            </a:pPr>
            <a:r>
              <a:rPr lang="en-US" sz="3310">
                <a:solidFill>
                  <a:srgbClr val="00694C"/>
                </a:solidFill>
                <a:latin typeface="Raleway Semi-Bold"/>
              </a:rPr>
              <a:t>The WHO has said that Breathing in Particulate Matter can cause Cancer, Chronic obstructive lung disease, Pneumonia, Ischemic heart diseases, Other heart diseases. since that is the case i will only be using rows with these diseases.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1942" y="5143500"/>
            <a:ext cx="11285503" cy="4443223"/>
          </a:xfrm>
          <a:custGeom>
            <a:avLst/>
            <a:gdLst/>
            <a:ahLst/>
            <a:cxnLst/>
            <a:rect l="l" t="t" r="r" b="b"/>
            <a:pathLst>
              <a:path w="11285503" h="4443223">
                <a:moveTo>
                  <a:pt x="0" y="0"/>
                </a:moveTo>
                <a:lnTo>
                  <a:pt x="11285503" y="0"/>
                </a:lnTo>
                <a:lnTo>
                  <a:pt x="11285503" y="4443223"/>
                </a:lnTo>
                <a:lnTo>
                  <a:pt x="0" y="4443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4097688" y="405666"/>
            <a:ext cx="1492907" cy="1492907"/>
          </a:xfrm>
          <a:custGeom>
            <a:avLst/>
            <a:gdLst/>
            <a:ahLst/>
            <a:cxnLst/>
            <a:rect l="l" t="t" r="r" b="b"/>
            <a:pathLst>
              <a:path w="1492907" h="1492907">
                <a:moveTo>
                  <a:pt x="0" y="0"/>
                </a:moveTo>
                <a:lnTo>
                  <a:pt x="1492907" y="0"/>
                </a:lnTo>
                <a:lnTo>
                  <a:pt x="1492907" y="1492907"/>
                </a:lnTo>
                <a:lnTo>
                  <a:pt x="0" y="1492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5590595" y="362421"/>
            <a:ext cx="8088196" cy="177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03"/>
              </a:lnSpc>
            </a:pPr>
            <a:r>
              <a:rPr lang="en-US" sz="7448" spc="-342">
                <a:solidFill>
                  <a:srgbClr val="00694C"/>
                </a:solidFill>
                <a:latin typeface="Raleway Medium"/>
              </a:rPr>
              <a:t>Merging the Datasets Together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555" y="2256143"/>
            <a:ext cx="9948276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ctr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I have merged together the Datasets Air pollutant, Particulate Matter  (1) , Top 10 Health Conditions of Hospitalization (2) and Total Number of Deaths (4) together to easly see the data.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00694C"/>
              </a:solidFill>
              <a:latin typeface="Raleway Bold"/>
            </a:endParaRPr>
          </a:p>
          <a:p>
            <a:pPr marL="474981" lvl="1" indent="-237491" algn="ctr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I have used merge over concat and pivot as the datasets below all follow the same index, being year this merging the dataset by year is more efficient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738" y="5472498"/>
            <a:ext cx="7772821" cy="4412645"/>
          </a:xfrm>
          <a:custGeom>
            <a:avLst/>
            <a:gdLst/>
            <a:ahLst/>
            <a:cxnLst/>
            <a:rect l="l" t="t" r="r" b="b"/>
            <a:pathLst>
              <a:path w="7772821" h="4412645">
                <a:moveTo>
                  <a:pt x="0" y="0"/>
                </a:moveTo>
                <a:lnTo>
                  <a:pt x="7772821" y="0"/>
                </a:lnTo>
                <a:lnTo>
                  <a:pt x="7772821" y="4412645"/>
                </a:lnTo>
                <a:lnTo>
                  <a:pt x="0" y="441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9781218" y="5830548"/>
            <a:ext cx="7991061" cy="3696545"/>
          </a:xfrm>
          <a:custGeom>
            <a:avLst/>
            <a:gdLst/>
            <a:ahLst/>
            <a:cxnLst/>
            <a:rect l="l" t="t" r="r" b="b"/>
            <a:pathLst>
              <a:path w="7991061" h="3696545">
                <a:moveTo>
                  <a:pt x="0" y="0"/>
                </a:moveTo>
                <a:lnTo>
                  <a:pt x="7991061" y="0"/>
                </a:lnTo>
                <a:lnTo>
                  <a:pt x="7991061" y="3696545"/>
                </a:lnTo>
                <a:lnTo>
                  <a:pt x="0" y="3696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4767741" y="889703"/>
            <a:ext cx="8752518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Data Transformation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18604"/>
            <a:ext cx="763500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Since our focus for the the merged dataset is the 5 Different Disease Conditions, I have made them separate  Dataframes so that we can identify particular things withing each Diseases Condition.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81218" y="3909129"/>
            <a:ext cx="763500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Semi-Bold"/>
              </a:rPr>
              <a:t>Now we can easily plot and view the effects of particulate matter in each Diseases Condition.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2934484" y="3604259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790329" y="4275568"/>
            <a:ext cx="1765716" cy="16068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54217" y="4551793"/>
            <a:ext cx="9779565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Graphing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4861" y="3324977"/>
            <a:ext cx="7376050" cy="4589542"/>
          </a:xfrm>
          <a:custGeom>
            <a:avLst/>
            <a:gdLst/>
            <a:ahLst/>
            <a:cxnLst/>
            <a:rect l="l" t="t" r="r" b="b"/>
            <a:pathLst>
              <a:path w="7376050" h="4589542">
                <a:moveTo>
                  <a:pt x="0" y="0"/>
                </a:moveTo>
                <a:lnTo>
                  <a:pt x="7376050" y="0"/>
                </a:lnTo>
                <a:lnTo>
                  <a:pt x="7376050" y="4589542"/>
                </a:lnTo>
                <a:lnTo>
                  <a:pt x="0" y="458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694930"/>
            <a:ext cx="11025824" cy="20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656"/>
              </a:lnSpc>
            </a:pPr>
            <a:r>
              <a:rPr lang="en-US" sz="8507" spc="-391">
                <a:solidFill>
                  <a:srgbClr val="00694C"/>
                </a:solidFill>
                <a:latin typeface="Raleway Medium"/>
              </a:rPr>
              <a:t>Viewing Distribution of Particulate Matter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8304" y="2899434"/>
            <a:ext cx="8918087" cy="65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453" lvl="1" indent="-432226">
              <a:lnSpc>
                <a:spcPts val="4284"/>
              </a:lnSpc>
              <a:buFont typeface="Arial"/>
              <a:buChar char="•"/>
            </a:pPr>
            <a:r>
              <a:rPr lang="en-US" sz="4003">
                <a:solidFill>
                  <a:srgbClr val="00694C"/>
                </a:solidFill>
                <a:latin typeface="Raleway"/>
              </a:rPr>
              <a:t>Viewing Distributions can give us key insights and information about the dataset, to see whether its skewed and to check for outliers. </a:t>
            </a:r>
          </a:p>
          <a:p>
            <a:pPr marL="864453" lvl="1" indent="-432226">
              <a:lnSpc>
                <a:spcPts val="4284"/>
              </a:lnSpc>
              <a:buFont typeface="Arial"/>
              <a:buChar char="•"/>
            </a:pPr>
            <a:r>
              <a:rPr lang="en-US" sz="4003">
                <a:solidFill>
                  <a:srgbClr val="00694C"/>
                </a:solidFill>
                <a:latin typeface="Raleway"/>
              </a:rPr>
              <a:t> Particulate matter, especially PM2.5 (particles with a diameter of 2.5 micrometers or smaller), can penetrate deep into the respiratory system. So knowing its Highest Size and lowest size can be helpful.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2893" y="684741"/>
            <a:ext cx="14785482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Trend of Particulate Matter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7247" y="2240840"/>
            <a:ext cx="14833507" cy="357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999" lvl="1" indent="-365499" algn="ctr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694C"/>
                </a:solidFill>
                <a:latin typeface="Raleway"/>
              </a:rPr>
              <a:t>Knowing the trend of particulate matter is very important as it allows us to make Health Impact Assessment as Long-term exposure to high levels of PM causes various respiratory and cardiovascular diseases.</a:t>
            </a:r>
          </a:p>
          <a:p>
            <a:pPr marL="730999" lvl="1" indent="-365499" algn="ctr">
              <a:lnSpc>
                <a:spcPts val="4740"/>
              </a:lnSpc>
              <a:buFont typeface="Arial"/>
              <a:buChar char="•"/>
            </a:pPr>
            <a:r>
              <a:rPr lang="en-US" sz="3385">
                <a:solidFill>
                  <a:srgbClr val="00694C"/>
                </a:solidFill>
                <a:latin typeface="Raleway"/>
              </a:rPr>
              <a:t>From the trend below it also shows that the Mean particulate matter is dropping over the years being a good sign for us</a:t>
            </a:r>
          </a:p>
          <a:p>
            <a:pPr>
              <a:lnSpc>
                <a:spcPts val="4740"/>
              </a:lnSpc>
              <a:spcBef>
                <a:spcPct val="0"/>
              </a:spcBef>
            </a:pPr>
            <a:endParaRPr lang="en-US" sz="3385">
              <a:solidFill>
                <a:srgbClr val="00694C"/>
              </a:solidFill>
              <a:latin typeface="Ralew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40132" y="5336272"/>
            <a:ext cx="9207735" cy="4626697"/>
          </a:xfrm>
          <a:custGeom>
            <a:avLst/>
            <a:gdLst/>
            <a:ahLst/>
            <a:cxnLst/>
            <a:rect l="l" t="t" r="r" b="b"/>
            <a:pathLst>
              <a:path w="9207735" h="4626697">
                <a:moveTo>
                  <a:pt x="0" y="0"/>
                </a:moveTo>
                <a:lnTo>
                  <a:pt x="9207736" y="0"/>
                </a:lnTo>
                <a:lnTo>
                  <a:pt x="9207736" y="4626697"/>
                </a:lnTo>
                <a:lnTo>
                  <a:pt x="0" y="462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56841" y="2262272"/>
            <a:ext cx="10337034" cy="3450199"/>
            <a:chOff x="0" y="0"/>
            <a:chExt cx="2304690" cy="769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90" cy="769238"/>
            </a:xfrm>
            <a:custGeom>
              <a:avLst/>
              <a:gdLst/>
              <a:ahLst/>
              <a:cxnLst/>
              <a:rect l="l" t="t" r="r" b="b"/>
              <a:pathLst>
                <a:path w="2304690" h="769238">
                  <a:moveTo>
                    <a:pt x="5992" y="0"/>
                  </a:moveTo>
                  <a:lnTo>
                    <a:pt x="2298699" y="0"/>
                  </a:lnTo>
                  <a:cubicBezTo>
                    <a:pt x="2302008" y="0"/>
                    <a:pt x="2304690" y="2683"/>
                    <a:pt x="2304690" y="5992"/>
                  </a:cubicBezTo>
                  <a:lnTo>
                    <a:pt x="2304690" y="763246"/>
                  </a:lnTo>
                  <a:cubicBezTo>
                    <a:pt x="2304690" y="766555"/>
                    <a:pt x="2302008" y="769238"/>
                    <a:pt x="2298699" y="769238"/>
                  </a:cubicBezTo>
                  <a:lnTo>
                    <a:pt x="5992" y="769238"/>
                  </a:lnTo>
                  <a:cubicBezTo>
                    <a:pt x="2683" y="769238"/>
                    <a:pt x="0" y="766555"/>
                    <a:pt x="0" y="763246"/>
                  </a:cubicBezTo>
                  <a:lnTo>
                    <a:pt x="0" y="5992"/>
                  </a:lnTo>
                  <a:cubicBezTo>
                    <a:pt x="0" y="2683"/>
                    <a:pt x="2683" y="0"/>
                    <a:pt x="5992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04690" cy="807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79980" y="5836296"/>
            <a:ext cx="8128040" cy="3998542"/>
          </a:xfrm>
          <a:custGeom>
            <a:avLst/>
            <a:gdLst/>
            <a:ahLst/>
            <a:cxnLst/>
            <a:rect l="l" t="t" r="r" b="b"/>
            <a:pathLst>
              <a:path w="8128040" h="3998542">
                <a:moveTo>
                  <a:pt x="0" y="0"/>
                </a:moveTo>
                <a:lnTo>
                  <a:pt x="8128040" y="0"/>
                </a:lnTo>
                <a:lnTo>
                  <a:pt x="8128040" y="3998542"/>
                </a:lnTo>
                <a:lnTo>
                  <a:pt x="0" y="399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3441090" y="357396"/>
            <a:ext cx="11568537" cy="17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29"/>
              </a:lnSpc>
            </a:pPr>
            <a:r>
              <a:rPr lang="en-US" sz="7476" spc="-343">
                <a:solidFill>
                  <a:srgbClr val="FBF6F1"/>
                </a:solidFill>
                <a:latin typeface="Raleway Medium"/>
              </a:rPr>
              <a:t>Distribution of Discharge for each Disease over the years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4127" y="2470488"/>
            <a:ext cx="10202462" cy="296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00694C"/>
                </a:solidFill>
                <a:latin typeface="Raleway Semi-Bold"/>
              </a:rPr>
              <a:t>It is good to know distribution of the 5 key diseases as it helps in understanding the patterns and trends of diseases within a Singapore.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694C"/>
                </a:solidFill>
                <a:latin typeface="Raleway Semi-Bold"/>
              </a:rPr>
              <a:t>From the trend below we can see that the Percentage of Discharge for each disease has been around the same over the years.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5211" y="5385918"/>
            <a:ext cx="10577578" cy="4636602"/>
          </a:xfrm>
          <a:custGeom>
            <a:avLst/>
            <a:gdLst/>
            <a:ahLst/>
            <a:cxnLst/>
            <a:rect l="l" t="t" r="r" b="b"/>
            <a:pathLst>
              <a:path w="10577578" h="4636602">
                <a:moveTo>
                  <a:pt x="0" y="0"/>
                </a:moveTo>
                <a:lnTo>
                  <a:pt x="10577578" y="0"/>
                </a:lnTo>
                <a:lnTo>
                  <a:pt x="10577578" y="4636602"/>
                </a:lnTo>
                <a:lnTo>
                  <a:pt x="0" y="463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5284721" y="424534"/>
            <a:ext cx="7718557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Distribution of the Dataset Diseases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5211" y="2272385"/>
            <a:ext cx="10981756" cy="311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00694C"/>
                </a:solidFill>
                <a:latin typeface="Raleway Semi-Bold"/>
              </a:rPr>
              <a:t>Now we are seeing the distribution of the Diseases Composition in 2012 and 2022.</a:t>
            </a:r>
          </a:p>
          <a:p>
            <a:pPr algn="ctr">
              <a:lnSpc>
                <a:spcPts val="4172"/>
              </a:lnSpc>
            </a:pPr>
            <a:endParaRPr lang="en-US" sz="2980">
              <a:solidFill>
                <a:srgbClr val="00694C"/>
              </a:solidFill>
              <a:latin typeface="Raleway Semi-Bold"/>
            </a:endParaRPr>
          </a:p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sz="2980">
                <a:solidFill>
                  <a:srgbClr val="00694C"/>
                </a:solidFill>
                <a:latin typeface="Raleway Semi-Bold"/>
              </a:rPr>
              <a:t>this shows valuable information that cancer is no longer as prevalent in 2022 and ischaemic heart diseases is now more prevalent then before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219200" y="2646729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5778576"/>
            <a:ext cx="8055602" cy="223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694C"/>
                </a:solidFill>
                <a:latin typeface="Raleway Semi-Bold"/>
              </a:rPr>
              <a:t>To what extent does air quality in Singapore impact public health, and how can we identify correlations between air quality parameters and health indicators?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1612" y="5575478"/>
            <a:ext cx="8964182" cy="4450269"/>
          </a:xfrm>
          <a:custGeom>
            <a:avLst/>
            <a:gdLst/>
            <a:ahLst/>
            <a:cxnLst/>
            <a:rect l="l" t="t" r="r" b="b"/>
            <a:pathLst>
              <a:path w="8964182" h="4450269">
                <a:moveTo>
                  <a:pt x="0" y="0"/>
                </a:moveTo>
                <a:lnTo>
                  <a:pt x="8964182" y="0"/>
                </a:lnTo>
                <a:lnTo>
                  <a:pt x="8964182" y="4450269"/>
                </a:lnTo>
                <a:lnTo>
                  <a:pt x="0" y="445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525743" y="6689640"/>
            <a:ext cx="3374906" cy="2681516"/>
          </a:xfrm>
          <a:custGeom>
            <a:avLst/>
            <a:gdLst/>
            <a:ahLst/>
            <a:cxnLst/>
            <a:rect l="l" t="t" r="r" b="b"/>
            <a:pathLst>
              <a:path w="3374906" h="2681516">
                <a:moveTo>
                  <a:pt x="0" y="0"/>
                </a:moveTo>
                <a:lnTo>
                  <a:pt x="3374906" y="0"/>
                </a:lnTo>
                <a:lnTo>
                  <a:pt x="3374906" y="2681517"/>
                </a:lnTo>
                <a:lnTo>
                  <a:pt x="0" y="2681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2448699" y="2226158"/>
            <a:ext cx="13933869" cy="334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5" lvl="1" indent="-343332" algn="ctr">
              <a:lnSpc>
                <a:spcPts val="4452"/>
              </a:lnSpc>
              <a:buFont typeface="Arial"/>
              <a:buChar char="•"/>
            </a:pPr>
            <a:r>
              <a:rPr lang="en-US" sz="3180" dirty="0">
                <a:solidFill>
                  <a:srgbClr val="00694C"/>
                </a:solidFill>
                <a:latin typeface="Raleway"/>
              </a:rPr>
              <a:t>Firstly since this 2 Datasets are not normal and are of different values before plotting it </a:t>
            </a:r>
            <a:r>
              <a:rPr lang="en-US" sz="3180" dirty="0" err="1">
                <a:solidFill>
                  <a:srgbClr val="00694C"/>
                </a:solidFill>
                <a:latin typeface="Raleway"/>
              </a:rPr>
              <a:t>i</a:t>
            </a:r>
            <a:r>
              <a:rPr lang="en-US" sz="3180" dirty="0">
                <a:solidFill>
                  <a:srgbClr val="00694C"/>
                </a:solidFill>
                <a:latin typeface="Raleway"/>
              </a:rPr>
              <a:t> have normalized both the dataset as its easier to compare and analyze their relationships.</a:t>
            </a:r>
          </a:p>
          <a:p>
            <a:pPr marL="686665" lvl="1" indent="-343332" algn="ctr">
              <a:lnSpc>
                <a:spcPts val="4452"/>
              </a:lnSpc>
              <a:spcBef>
                <a:spcPct val="0"/>
              </a:spcBef>
              <a:buFont typeface="Arial"/>
              <a:buChar char="•"/>
            </a:pPr>
            <a:r>
              <a:rPr lang="en-US" sz="3180" dirty="0">
                <a:solidFill>
                  <a:srgbClr val="00694C"/>
                </a:solidFill>
                <a:latin typeface="Raleway"/>
              </a:rPr>
              <a:t>but here we can see that as particulate matter decreases Death per year increases, even though there seem to be a good relationships here it can be other factors affecting it.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2893" y="334211"/>
            <a:ext cx="14785482" cy="189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147"/>
              </a:lnSpc>
            </a:pPr>
            <a:r>
              <a:rPr lang="en-US" sz="7941" spc="-365">
                <a:solidFill>
                  <a:srgbClr val="00694C"/>
                </a:solidFill>
                <a:latin typeface="Raleway Medium"/>
              </a:rPr>
              <a:t>Trend in particulate matter and deaths over the Years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8803" y="5143500"/>
            <a:ext cx="8033662" cy="4769430"/>
          </a:xfrm>
          <a:custGeom>
            <a:avLst/>
            <a:gdLst/>
            <a:ahLst/>
            <a:cxnLst/>
            <a:rect l="l" t="t" r="r" b="b"/>
            <a:pathLst>
              <a:path w="8033662" h="4769430">
                <a:moveTo>
                  <a:pt x="0" y="0"/>
                </a:moveTo>
                <a:lnTo>
                  <a:pt x="8033662" y="0"/>
                </a:lnTo>
                <a:lnTo>
                  <a:pt x="8033662" y="4769430"/>
                </a:lnTo>
                <a:lnTo>
                  <a:pt x="0" y="4769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2448699" y="2226158"/>
            <a:ext cx="13933869" cy="27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5" lvl="1" indent="-343332" algn="ctr">
              <a:lnSpc>
                <a:spcPts val="4452"/>
              </a:lnSpc>
              <a:buFont typeface="Arial"/>
              <a:buChar char="•"/>
            </a:pPr>
            <a:r>
              <a:rPr lang="en-US" sz="3180" dirty="0">
                <a:solidFill>
                  <a:srgbClr val="00694C"/>
                </a:solidFill>
                <a:latin typeface="Raleway"/>
              </a:rPr>
              <a:t>This bar chart shows that over the years Cancer has the highest </a:t>
            </a:r>
            <a:r>
              <a:rPr lang="en-US" sz="3180" dirty="0" err="1">
                <a:solidFill>
                  <a:srgbClr val="00694C"/>
                </a:solidFill>
                <a:latin typeface="Raleway"/>
              </a:rPr>
              <a:t>Discahrges</a:t>
            </a:r>
            <a:r>
              <a:rPr lang="en-US" sz="3180" dirty="0">
                <a:solidFill>
                  <a:srgbClr val="00694C"/>
                </a:solidFill>
                <a:latin typeface="Raleway"/>
              </a:rPr>
              <a:t> if all the selected </a:t>
            </a:r>
            <a:r>
              <a:rPr lang="en-US" sz="3180" dirty="0" err="1">
                <a:solidFill>
                  <a:srgbClr val="00694C"/>
                </a:solidFill>
                <a:latin typeface="Raleway"/>
              </a:rPr>
              <a:t>Diease</a:t>
            </a:r>
            <a:endParaRPr lang="en-US" sz="3180" dirty="0">
              <a:solidFill>
                <a:srgbClr val="00694C"/>
              </a:solidFill>
              <a:latin typeface="Raleway"/>
            </a:endParaRPr>
          </a:p>
          <a:p>
            <a:pPr marL="686665" lvl="1" indent="-343332" algn="ctr">
              <a:lnSpc>
                <a:spcPts val="4452"/>
              </a:lnSpc>
              <a:buFont typeface="Arial"/>
              <a:buChar char="•"/>
            </a:pPr>
            <a:r>
              <a:rPr lang="en-US" sz="3180" dirty="0">
                <a:solidFill>
                  <a:srgbClr val="00694C"/>
                </a:solidFill>
                <a:latin typeface="Raleway"/>
              </a:rPr>
              <a:t>We can also see that </a:t>
            </a:r>
            <a:r>
              <a:rPr lang="en-US" sz="3180" dirty="0" err="1">
                <a:solidFill>
                  <a:srgbClr val="00694C"/>
                </a:solidFill>
                <a:latin typeface="Raleway"/>
              </a:rPr>
              <a:t>Ischaemic</a:t>
            </a:r>
            <a:r>
              <a:rPr lang="en-US" sz="3180" dirty="0">
                <a:solidFill>
                  <a:srgbClr val="00694C"/>
                </a:solidFill>
                <a:latin typeface="Raleway"/>
              </a:rPr>
              <a:t> Heart </a:t>
            </a:r>
            <a:r>
              <a:rPr lang="en-US" sz="3180" dirty="0" err="1">
                <a:solidFill>
                  <a:srgbClr val="00694C"/>
                </a:solidFill>
                <a:latin typeface="Raleway"/>
              </a:rPr>
              <a:t>Dieases</a:t>
            </a:r>
            <a:r>
              <a:rPr lang="en-US" sz="3180" dirty="0">
                <a:solidFill>
                  <a:srgbClr val="00694C"/>
                </a:solidFill>
                <a:latin typeface="Raleway"/>
              </a:rPr>
              <a:t> has reduced percentages overtime </a:t>
            </a:r>
          </a:p>
          <a:p>
            <a:pPr marL="686665" lvl="1" indent="-343332" algn="ctr">
              <a:lnSpc>
                <a:spcPts val="4452"/>
              </a:lnSpc>
              <a:spcBef>
                <a:spcPct val="0"/>
              </a:spcBef>
              <a:buFont typeface="Arial"/>
              <a:buChar char="•"/>
            </a:pPr>
            <a:r>
              <a:rPr lang="en-US" sz="3180" dirty="0">
                <a:solidFill>
                  <a:srgbClr val="00694C"/>
                </a:solidFill>
                <a:latin typeface="Raleway"/>
              </a:rPr>
              <a:t>These can be vital information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2893" y="334211"/>
            <a:ext cx="14785482" cy="189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147"/>
              </a:lnSpc>
            </a:pPr>
            <a:r>
              <a:rPr lang="en-US" sz="7941" spc="-365">
                <a:solidFill>
                  <a:srgbClr val="00694C"/>
                </a:solidFill>
                <a:latin typeface="Raleway Medium"/>
              </a:rPr>
              <a:t>Comparative Diseases Discharge over the Years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4254217" y="2009597"/>
            <a:ext cx="9779565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7065" y="3383512"/>
            <a:ext cx="13933869" cy="504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4080">
                <a:solidFill>
                  <a:srgbClr val="00694C"/>
                </a:solidFill>
                <a:latin typeface="Raleway Bold"/>
              </a:rPr>
              <a:t>In conclusion i have understood that particulate matter may be a cause in different adverse health conditions not limited to the 5 i have presented, but nonetheless a serious matter at hand, from the charts we cannot confirm nor deny that particulate matter directly affects Singaporeans health. But we can confirm it plays a role in it.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219200" y="274201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 Rejey Ezekiel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530479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Datasets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291776"/>
            <a:ext cx="9806695" cy="455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Air pollutant, Particulate Matter (DF1) (data.gov.sg)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Top 10 Health Conditions of Hospitalization (DF2) (data.gov.sg)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Principal of Death (DF3) (data.gov.sg)</a:t>
            </a:r>
          </a:p>
          <a:p>
            <a:pPr marL="799848" lvl="1" indent="-399924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Total Number of Deaths (DF4) (data.gov.sg)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4254217" y="4085441"/>
            <a:ext cx="9779565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064" y="3979968"/>
            <a:ext cx="5007236" cy="5561032"/>
          </a:xfrm>
          <a:custGeom>
            <a:avLst/>
            <a:gdLst/>
            <a:ahLst/>
            <a:cxnLst/>
            <a:rect l="l" t="t" r="r" b="b"/>
            <a:pathLst>
              <a:path w="5007236" h="5561032">
                <a:moveTo>
                  <a:pt x="0" y="0"/>
                </a:moveTo>
                <a:lnTo>
                  <a:pt x="5007236" y="0"/>
                </a:lnTo>
                <a:lnTo>
                  <a:pt x="5007236" y="5561032"/>
                </a:lnTo>
                <a:lnTo>
                  <a:pt x="0" y="556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2215665" y="1304925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Air pollutant, Particulate Matter (DF1)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092909"/>
            <a:ext cx="9806695" cy="52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Key Details About the dataset: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It has 2 columns of data (year and pm2.5_mean)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Year </a:t>
            </a:r>
            <a:r>
              <a:rPr lang="en-US" sz="3704">
                <a:solidFill>
                  <a:srgbClr val="00694C"/>
                </a:solidFill>
                <a:latin typeface="Raleway Semi-Bold"/>
              </a:rPr>
              <a:t>states the year the data was taken on.</a:t>
            </a:r>
          </a:p>
          <a:p>
            <a:pPr marL="799848" lvl="1" indent="-399924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pm2.5_mean states the average Particulate Matter in the corresponding year.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3301" y="2921965"/>
            <a:ext cx="8261399" cy="2345269"/>
          </a:xfrm>
          <a:custGeom>
            <a:avLst/>
            <a:gdLst/>
            <a:ahLst/>
            <a:cxnLst/>
            <a:rect l="l" t="t" r="r" b="b"/>
            <a:pathLst>
              <a:path w="8261399" h="2345269">
                <a:moveTo>
                  <a:pt x="0" y="0"/>
                </a:moveTo>
                <a:lnTo>
                  <a:pt x="8261398" y="0"/>
                </a:lnTo>
                <a:lnTo>
                  <a:pt x="8261398" y="2345269"/>
                </a:lnTo>
                <a:lnTo>
                  <a:pt x="0" y="234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3582531" y="696508"/>
            <a:ext cx="11427738" cy="197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52"/>
              </a:lnSpc>
            </a:pPr>
            <a:r>
              <a:rPr lang="en-US" sz="8281" spc="-380">
                <a:solidFill>
                  <a:srgbClr val="00694C"/>
                </a:solidFill>
                <a:latin typeface="Raleway Medium"/>
              </a:rPr>
              <a:t>Top 10 Health Conditions of Hospitalization (DF2)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0750" y="5448209"/>
            <a:ext cx="16746500" cy="464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00694C"/>
                </a:solidFill>
                <a:latin typeface="Raleway Bold"/>
              </a:rPr>
              <a:t>Key Details About the dataset</a:t>
            </a:r>
            <a:r>
              <a:rPr lang="en-US" sz="3304">
                <a:solidFill>
                  <a:srgbClr val="00694C"/>
                </a:solidFill>
                <a:latin typeface="Raleway"/>
              </a:rPr>
              <a:t>: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It has 6 columns of data (year, rank, diease_condition, percentage_discharge)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Year states the year the data was taken on.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Rank is the ranking of the Top 10 Health conditions of hospitilisations.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ICD and Classification is a standardization for government's data tracking.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diease_condition is the different types of dieases in the dataset.</a:t>
            </a:r>
          </a:p>
          <a:p>
            <a:pPr marL="713490" lvl="1" indent="-356745" algn="ctr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Lastly percentage_discharge is the discharge rate of patients with said diease condition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131" y="2626944"/>
            <a:ext cx="12011757" cy="3005682"/>
          </a:xfrm>
          <a:custGeom>
            <a:avLst/>
            <a:gdLst/>
            <a:ahLst/>
            <a:cxnLst/>
            <a:rect l="l" t="t" r="r" b="b"/>
            <a:pathLst>
              <a:path w="12011757" h="3005682">
                <a:moveTo>
                  <a:pt x="0" y="0"/>
                </a:moveTo>
                <a:lnTo>
                  <a:pt x="12011756" y="0"/>
                </a:lnTo>
                <a:lnTo>
                  <a:pt x="12011756" y="3005682"/>
                </a:lnTo>
                <a:lnTo>
                  <a:pt x="0" y="3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3430131" y="1150305"/>
            <a:ext cx="11427738" cy="102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452"/>
              </a:lnSpc>
            </a:pPr>
            <a:r>
              <a:rPr lang="en-US" sz="8281" spc="-380">
                <a:solidFill>
                  <a:srgbClr val="00694C"/>
                </a:solidFill>
                <a:latin typeface="Raleway Medium"/>
              </a:rPr>
              <a:t>Principal of Death (DF3)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0750" y="6360915"/>
            <a:ext cx="16746500" cy="289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00694C"/>
                </a:solidFill>
                <a:latin typeface="Raleway Bold"/>
              </a:rPr>
              <a:t>Key Details About the dataset</a:t>
            </a:r>
            <a:r>
              <a:rPr lang="en-US" sz="3304">
                <a:solidFill>
                  <a:srgbClr val="00694C"/>
                </a:solidFill>
                <a:latin typeface="Raleway"/>
              </a:rPr>
              <a:t>:</a:t>
            </a:r>
          </a:p>
          <a:p>
            <a:pPr marL="713490" lvl="1" indent="-356745" algn="ctr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Principal of Death dataset is very similar to the previous dataset where its only difference being the last column, </a:t>
            </a:r>
            <a:r>
              <a:rPr lang="en-US" sz="3304">
                <a:solidFill>
                  <a:srgbClr val="00694C"/>
                </a:solidFill>
                <a:latin typeface="Raleway Bold"/>
              </a:rPr>
              <a:t>percentage_deaths.</a:t>
            </a:r>
          </a:p>
          <a:p>
            <a:pPr marL="713490" lvl="1" indent="-356745" algn="ctr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694C"/>
                </a:solidFill>
                <a:latin typeface="Raleway"/>
              </a:rPr>
              <a:t>percentage of death shows the percentage of people who have died that year from whatever disease condition.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0351" y="4094600"/>
            <a:ext cx="4727095" cy="5082673"/>
          </a:xfrm>
          <a:custGeom>
            <a:avLst/>
            <a:gdLst/>
            <a:ahLst/>
            <a:cxnLst/>
            <a:rect l="l" t="t" r="r" b="b"/>
            <a:pathLst>
              <a:path w="4727095" h="5082673">
                <a:moveTo>
                  <a:pt x="0" y="0"/>
                </a:moveTo>
                <a:lnTo>
                  <a:pt x="4727095" y="0"/>
                </a:lnTo>
                <a:lnTo>
                  <a:pt x="4727095" y="5082672"/>
                </a:lnTo>
                <a:lnTo>
                  <a:pt x="0" y="508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2215665" y="1304925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Total Number of Deaths (DF4)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52605" y="4008875"/>
            <a:ext cx="9806695" cy="45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Key Details About the dataset: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It has 2 columns of data (year and no_of_deaths)</a:t>
            </a:r>
          </a:p>
          <a:p>
            <a:pPr marL="799848" lvl="1" indent="-399924">
              <a:lnSpc>
                <a:spcPts val="5186"/>
              </a:lnSpc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Bold"/>
              </a:rPr>
              <a:t>Year </a:t>
            </a:r>
            <a:r>
              <a:rPr lang="en-US" sz="3704">
                <a:solidFill>
                  <a:srgbClr val="00694C"/>
                </a:solidFill>
                <a:latin typeface="Raleway Semi-Bold"/>
              </a:rPr>
              <a:t>states the year the data was taken on.</a:t>
            </a:r>
          </a:p>
          <a:p>
            <a:pPr marL="799848" lvl="1" indent="-399924">
              <a:lnSpc>
                <a:spcPts val="5186"/>
              </a:lnSpc>
              <a:spcBef>
                <a:spcPct val="0"/>
              </a:spcBef>
              <a:buFont typeface="Arial"/>
              <a:buChar char="•"/>
            </a:pPr>
            <a:r>
              <a:rPr lang="en-US" sz="3704">
                <a:solidFill>
                  <a:srgbClr val="00694C"/>
                </a:solidFill>
                <a:latin typeface="Raleway Semi-Bold"/>
              </a:rPr>
              <a:t>no of death shows the number of patients that have died in that year.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4448" y="1462227"/>
            <a:ext cx="8042589" cy="8147220"/>
          </a:xfrm>
          <a:custGeom>
            <a:avLst/>
            <a:gdLst/>
            <a:ahLst/>
            <a:cxnLst/>
            <a:rect l="l" t="t" r="r" b="b"/>
            <a:pathLst>
              <a:path w="8042589" h="8147220">
                <a:moveTo>
                  <a:pt x="0" y="0"/>
                </a:moveTo>
                <a:lnTo>
                  <a:pt x="8042590" y="0"/>
                </a:lnTo>
                <a:lnTo>
                  <a:pt x="8042590" y="8147220"/>
                </a:lnTo>
                <a:lnTo>
                  <a:pt x="0" y="814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028700" y="1472151"/>
            <a:ext cx="8765748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010"/>
              </a:lnSpc>
            </a:pPr>
            <a:r>
              <a:rPr lang="en-US" sz="8900" spc="-409">
                <a:solidFill>
                  <a:srgbClr val="00694C"/>
                </a:solidFill>
                <a:latin typeface="Raleway Medium"/>
              </a:rPr>
              <a:t>Data Wrangling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61596"/>
            <a:ext cx="8521406" cy="65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9"/>
              </a:lnSpc>
            </a:pPr>
            <a:r>
              <a:rPr lang="en-US" sz="4832" spc="-222">
                <a:solidFill>
                  <a:srgbClr val="00694C"/>
                </a:solidFill>
                <a:latin typeface="Raleway"/>
              </a:rPr>
              <a:t>01. Before Performing any data Wrangling it is important to know what the dataset and some key information.</a:t>
            </a:r>
          </a:p>
          <a:p>
            <a:pPr>
              <a:lnSpc>
                <a:spcPts val="4349"/>
              </a:lnSpc>
            </a:pPr>
            <a:endParaRPr lang="en-US" sz="4832" spc="-222">
              <a:solidFill>
                <a:srgbClr val="00694C"/>
              </a:solidFill>
              <a:latin typeface="Raleway"/>
            </a:endParaRPr>
          </a:p>
          <a:p>
            <a:pPr marL="0" lvl="1" indent="0">
              <a:lnSpc>
                <a:spcPts val="5170"/>
              </a:lnSpc>
            </a:pPr>
            <a:r>
              <a:rPr lang="en-US" sz="4832" spc="-222">
                <a:solidFill>
                  <a:srgbClr val="00694C"/>
                </a:solidFill>
                <a:latin typeface="Raleway"/>
              </a:rPr>
              <a:t>02. I have create a Function here in python to do so, This function takes in array of dataframes and prints out details like the columns, unique Values and whether its numeric or not.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1083</Words>
  <Application>Microsoft Office PowerPoint</Application>
  <PresentationFormat>Custom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Raleway Bold</vt:lpstr>
      <vt:lpstr>Arial</vt:lpstr>
      <vt:lpstr>Raleway</vt:lpstr>
      <vt:lpstr>Calibri</vt:lpstr>
      <vt:lpstr>Raleway Semi-Bold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results</dc:title>
  <cp:lastModifiedBy>REJEY EZEKIEL JEYAKUMAR</cp:lastModifiedBy>
  <cp:revision>1</cp:revision>
  <dcterms:created xsi:type="dcterms:W3CDTF">2006-08-16T00:00:00Z</dcterms:created>
  <dcterms:modified xsi:type="dcterms:W3CDTF">2024-01-02T03:18:08Z</dcterms:modified>
  <dc:identifier>DAF29Xw4_-o</dc:identifier>
</cp:coreProperties>
</file>